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0" r:id="rId3"/>
    <p:sldId id="261" r:id="rId4"/>
    <p:sldId id="262" r:id="rId5"/>
    <p:sldId id="257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6033C-D1A9-458F-B4F5-7A747927F5BF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4213B-7CAF-4B50-BDEE-8AD3F5A4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2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4213B-7CAF-4B50-BDEE-8AD3F5A4DB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44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4213B-7CAF-4B50-BDEE-8AD3F5A4DB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44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 algn="ctr">
              <a:defRPr sz="5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B28663E-C4ED-465D-B725-F48FF790D9A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4391E8F-CFE7-4A2A-9A61-CF76AFF86B9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SALG-M Sage Instrument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Math Course Feedback Survey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777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7543800" cy="914400"/>
          </a:xfrm>
        </p:spPr>
        <p:txBody>
          <a:bodyPr/>
          <a:lstStyle/>
          <a:p>
            <a:pPr algn="ctr"/>
            <a:r>
              <a:rPr lang="en-US" sz="3600" dirty="0" smtClean="0"/>
              <a:t>SALG-M Sage Questions</a:t>
            </a:r>
            <a:endParaRPr lang="en-US" sz="36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1"/>
            <a:ext cx="8172007" cy="4038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091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7543800" cy="914400"/>
          </a:xfrm>
        </p:spPr>
        <p:txBody>
          <a:bodyPr/>
          <a:lstStyle/>
          <a:p>
            <a:pPr algn="ctr"/>
            <a:r>
              <a:rPr lang="en-US" sz="3600" dirty="0" smtClean="0"/>
              <a:t>SALG-M Sage Questions</a:t>
            </a:r>
            <a:endParaRPr lang="en-US" sz="36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" y="1075912"/>
            <a:ext cx="8081962" cy="5457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872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7543800" cy="914400"/>
          </a:xfrm>
        </p:spPr>
        <p:txBody>
          <a:bodyPr/>
          <a:lstStyle/>
          <a:p>
            <a:pPr algn="ctr"/>
            <a:r>
              <a:rPr lang="en-US" sz="3600" dirty="0" smtClean="0"/>
              <a:t>SALG-M Sage Questions</a:t>
            </a:r>
            <a:endParaRPr lang="en-US" sz="3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8091037" cy="5463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274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7543800" cy="914400"/>
          </a:xfrm>
        </p:spPr>
        <p:txBody>
          <a:bodyPr/>
          <a:lstStyle/>
          <a:p>
            <a:pPr algn="ctr"/>
            <a:r>
              <a:rPr lang="en-US" sz="3600" dirty="0" smtClean="0"/>
              <a:t>SALG-M Sage Questions</a:t>
            </a:r>
            <a:endParaRPr lang="en-US" sz="36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1219200"/>
            <a:ext cx="8237537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920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7543800" cy="914400"/>
          </a:xfrm>
        </p:spPr>
        <p:txBody>
          <a:bodyPr/>
          <a:lstStyle/>
          <a:p>
            <a:pPr algn="ctr"/>
            <a:r>
              <a:rPr lang="en-US" sz="3600" b="1" dirty="0" smtClean="0"/>
              <a:t>Open-Ended Sage </a:t>
            </a:r>
            <a:r>
              <a:rPr lang="en-US" sz="3600" b="1" dirty="0" smtClean="0"/>
              <a:t>Questions</a:t>
            </a:r>
            <a:endParaRPr lang="en-US" sz="3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89560" y="1295400"/>
            <a:ext cx="8534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1600" b="1" dirty="0" smtClean="0">
                <a:latin typeface="+mj-lt"/>
              </a:rPr>
              <a:t>How </a:t>
            </a:r>
            <a:r>
              <a:rPr lang="en-US" sz="1600" b="1" dirty="0" smtClean="0">
                <a:latin typeface="+mj-lt"/>
              </a:rPr>
              <a:t>would you compare doing work with Sage to doing work another way (e.g., by hand, using other software, etc</a:t>
            </a:r>
            <a:r>
              <a:rPr lang="en-US" sz="1600" b="1" dirty="0" smtClean="0">
                <a:latin typeface="+mj-lt"/>
              </a:rPr>
              <a:t>.)?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600" b="1" dirty="0" smtClean="0">
                <a:solidFill>
                  <a:srgbClr val="FFC000"/>
                </a:solidFill>
                <a:latin typeface="+mj-lt"/>
              </a:rPr>
              <a:t>Many responses at two extremes—love it or hate it</a:t>
            </a:r>
            <a:endParaRPr lang="en-US" sz="1600" b="1" dirty="0" smtClean="0">
              <a:solidFill>
                <a:srgbClr val="FFC000"/>
              </a:solidFill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en-US" sz="1600" b="1" dirty="0" smtClean="0"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US" sz="1600" b="1" dirty="0" smtClean="0">
                <a:latin typeface="+mj-lt"/>
              </a:rPr>
              <a:t>How does Sage compare to other mathematical software (e.g., Magma, Map le, </a:t>
            </a:r>
            <a:r>
              <a:rPr lang="en-US" sz="1600" b="1" dirty="0" err="1" smtClean="0">
                <a:latin typeface="+mj-lt"/>
              </a:rPr>
              <a:t>Mathematica</a:t>
            </a:r>
            <a:r>
              <a:rPr lang="en-US" sz="1600" b="1" dirty="0" smtClean="0">
                <a:latin typeface="+mj-lt"/>
              </a:rPr>
              <a:t>,  Matlab</a:t>
            </a:r>
            <a:r>
              <a:rPr lang="en-US" sz="1600" b="1" dirty="0" smtClean="0">
                <a:latin typeface="+mj-lt"/>
              </a:rPr>
              <a:t>)?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600" b="1" dirty="0" smtClean="0">
                <a:solidFill>
                  <a:srgbClr val="FFC000"/>
                </a:solidFill>
                <a:latin typeface="+mj-lt"/>
              </a:rPr>
              <a:t>Most prefer Sage</a:t>
            </a:r>
            <a:endParaRPr lang="en-US" sz="1600" b="1" dirty="0" smtClean="0">
              <a:solidFill>
                <a:srgbClr val="FFC000"/>
              </a:solidFill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en-US" sz="1600" b="1" dirty="0" smtClean="0"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US" sz="1600" b="1" dirty="0" smtClean="0">
                <a:latin typeface="+mj-lt"/>
              </a:rPr>
              <a:t>How easy was it to learn how to use Sage</a:t>
            </a:r>
            <a:r>
              <a:rPr lang="en-US" sz="1600" b="1" dirty="0" smtClean="0">
                <a:latin typeface="+mj-lt"/>
              </a:rPr>
              <a:t>?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600" b="1" dirty="0" smtClean="0">
                <a:solidFill>
                  <a:srgbClr val="FFC000"/>
                </a:solidFill>
                <a:latin typeface="+mj-lt"/>
              </a:rPr>
              <a:t>Many responses at two extremes—easy or hard</a:t>
            </a:r>
            <a:endParaRPr lang="en-US" sz="1600" b="1" dirty="0" smtClean="0">
              <a:solidFill>
                <a:srgbClr val="FFC000"/>
              </a:solidFill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en-US" sz="1600" b="1" dirty="0" smtClean="0"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US" sz="1600" b="1" dirty="0" smtClean="0">
                <a:latin typeface="+mj-lt"/>
              </a:rPr>
              <a:t>How important is it to you that Sage is free</a:t>
            </a:r>
            <a:r>
              <a:rPr lang="en-US" sz="1600" b="1" dirty="0" smtClean="0">
                <a:latin typeface="+mj-lt"/>
              </a:rPr>
              <a:t>?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600" b="1" dirty="0" smtClean="0">
                <a:solidFill>
                  <a:srgbClr val="FFC000"/>
                </a:solidFill>
                <a:latin typeface="+mj-lt"/>
              </a:rPr>
              <a:t>Important</a:t>
            </a:r>
            <a:endParaRPr lang="en-US" sz="1600" b="1" dirty="0" smtClean="0">
              <a:solidFill>
                <a:srgbClr val="FFC000"/>
              </a:solidFill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en-US" sz="1600" b="1" dirty="0" smtClean="0"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US" sz="1600" b="1" dirty="0" smtClean="0">
                <a:latin typeface="+mj-lt"/>
              </a:rPr>
              <a:t>Was there enough availability running Sage online using a PC to get your work </a:t>
            </a:r>
            <a:r>
              <a:rPr lang="en-US" sz="1600" b="1" dirty="0" smtClean="0">
                <a:latin typeface="+mj-lt"/>
              </a:rPr>
              <a:t>done?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600" b="1" dirty="0" smtClean="0">
                <a:solidFill>
                  <a:srgbClr val="FFC000"/>
                </a:solidFill>
                <a:latin typeface="+mj-lt"/>
              </a:rPr>
              <a:t>Almost everyone said </a:t>
            </a:r>
            <a:r>
              <a:rPr lang="en-US" sz="1600" b="1" i="1" dirty="0" smtClean="0">
                <a:solidFill>
                  <a:srgbClr val="FFC000"/>
                </a:solidFill>
                <a:latin typeface="+mj-lt"/>
              </a:rPr>
              <a:t>Yes</a:t>
            </a:r>
            <a:endParaRPr lang="en-US" sz="1600" b="1" i="1" dirty="0" smtClean="0">
              <a:solidFill>
                <a:srgbClr val="FFC000"/>
              </a:solidFill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en-US" sz="1600" b="1" dirty="0" smtClean="0"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US" sz="1600" b="1" dirty="0" smtClean="0">
                <a:latin typeface="+mj-lt"/>
              </a:rPr>
              <a:t>How do you intend to use Sage after or outside of this class</a:t>
            </a:r>
            <a:r>
              <a:rPr lang="en-US" sz="1600" b="1" dirty="0" smtClean="0">
                <a:latin typeface="+mj-lt"/>
              </a:rPr>
              <a:t>?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600" b="1" dirty="0" smtClean="0">
                <a:solidFill>
                  <a:srgbClr val="FFC000"/>
                </a:solidFill>
                <a:latin typeface="+mj-lt"/>
              </a:rPr>
              <a:t>Very mixed responses</a:t>
            </a:r>
            <a:endParaRPr lang="en-US" sz="1600" b="1" dirty="0" smtClean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919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800600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en-US" sz="2000" b="1" dirty="0" smtClean="0">
                <a:latin typeface="+mj-lt"/>
              </a:rPr>
              <a:t>The SALG  is an end-of-course survey for students that …</a:t>
            </a:r>
          </a:p>
          <a:p>
            <a:endParaRPr lang="en-US" sz="2000" b="1" dirty="0">
              <a:latin typeface="+mj-lt"/>
            </a:endParaRPr>
          </a:p>
          <a:p>
            <a:pPr lvl="1"/>
            <a:r>
              <a:rPr lang="en-US" sz="2000" b="1" dirty="0" smtClean="0">
                <a:latin typeface="+mj-lt"/>
              </a:rPr>
              <a:t>… is more refined than the standard end-of-course survey</a:t>
            </a:r>
          </a:p>
          <a:p>
            <a:pPr lvl="1"/>
            <a:r>
              <a:rPr lang="en-US" sz="2000" b="1" dirty="0" smtClean="0">
                <a:latin typeface="+mj-lt"/>
              </a:rPr>
              <a:t>… provides feedback from students anonymously</a:t>
            </a:r>
          </a:p>
          <a:p>
            <a:pPr lvl="1"/>
            <a:r>
              <a:rPr lang="en-US" sz="2000" b="1" dirty="0">
                <a:latin typeface="+mj-lt"/>
              </a:rPr>
              <a:t>… can be used for any course and modified as you </a:t>
            </a:r>
            <a:r>
              <a:rPr lang="en-US" sz="2000" b="1" dirty="0" smtClean="0">
                <a:latin typeface="+mj-lt"/>
              </a:rPr>
              <a:t>like</a:t>
            </a:r>
          </a:p>
          <a:p>
            <a:pPr lvl="1"/>
            <a:r>
              <a:rPr lang="en-US" sz="2000" b="1" dirty="0" smtClean="0">
                <a:latin typeface="+mj-lt"/>
              </a:rPr>
              <a:t>… investigates students</a:t>
            </a:r>
            <a:r>
              <a:rPr lang="en-US" sz="2000" b="1" dirty="0">
                <a:latin typeface="+mj-lt"/>
              </a:rPr>
              <a:t>’ </a:t>
            </a:r>
            <a:r>
              <a:rPr lang="en-US" sz="2000" b="1" dirty="0" smtClean="0">
                <a:latin typeface="+mj-lt"/>
              </a:rPr>
              <a:t>perceptions of  </a:t>
            </a:r>
            <a:r>
              <a:rPr lang="en-US" sz="2000" b="1" dirty="0">
                <a:latin typeface="+mj-lt"/>
              </a:rPr>
              <a:t>gains from college </a:t>
            </a:r>
            <a:r>
              <a:rPr lang="en-US" sz="2000" b="1" dirty="0" smtClean="0">
                <a:latin typeface="+mj-lt"/>
              </a:rPr>
              <a:t>courses</a:t>
            </a:r>
          </a:p>
          <a:p>
            <a:pPr lvl="1"/>
            <a:r>
              <a:rPr lang="en-US" sz="2000" b="1" dirty="0" smtClean="0">
                <a:latin typeface="+mj-lt"/>
              </a:rPr>
              <a:t>… focuses </a:t>
            </a:r>
            <a:r>
              <a:rPr lang="en-US" sz="2000" b="1" dirty="0">
                <a:latin typeface="+mj-lt"/>
              </a:rPr>
              <a:t>exclusively on the degree to which a course has enabled student </a:t>
            </a:r>
            <a:r>
              <a:rPr lang="en-US" sz="2000" b="1" dirty="0" smtClean="0">
                <a:latin typeface="+mj-lt"/>
              </a:rPr>
              <a:t>learning</a:t>
            </a:r>
          </a:p>
          <a:p>
            <a:pPr lvl="2"/>
            <a:r>
              <a:rPr lang="en-US" sz="2000" b="1" dirty="0" smtClean="0">
                <a:latin typeface="+mj-lt"/>
              </a:rPr>
              <a:t>what did </a:t>
            </a:r>
            <a:r>
              <a:rPr lang="en-US" sz="2000" b="1" dirty="0">
                <a:latin typeface="+mj-lt"/>
              </a:rPr>
              <a:t>students </a:t>
            </a:r>
            <a:r>
              <a:rPr lang="en-US" sz="2000" b="1" dirty="0" smtClean="0">
                <a:latin typeface="+mj-lt"/>
              </a:rPr>
              <a:t>think they gained </a:t>
            </a:r>
            <a:r>
              <a:rPr lang="en-US" sz="2000" b="1" dirty="0">
                <a:latin typeface="+mj-lt"/>
              </a:rPr>
              <a:t>from the </a:t>
            </a:r>
            <a:r>
              <a:rPr lang="en-US" sz="2000" b="1" dirty="0" smtClean="0">
                <a:latin typeface="+mj-lt"/>
              </a:rPr>
              <a:t>course?</a:t>
            </a:r>
          </a:p>
          <a:p>
            <a:pPr lvl="2"/>
            <a:r>
              <a:rPr lang="en-US" sz="2000" b="1" dirty="0" smtClean="0">
                <a:latin typeface="+mj-lt"/>
              </a:rPr>
              <a:t>what </a:t>
            </a:r>
            <a:r>
              <a:rPr lang="en-US" sz="2000" b="1" dirty="0">
                <a:latin typeface="+mj-lt"/>
              </a:rPr>
              <a:t>course elements </a:t>
            </a:r>
            <a:r>
              <a:rPr lang="en-US" sz="2000" b="1" dirty="0" smtClean="0">
                <a:latin typeface="+mj-lt"/>
              </a:rPr>
              <a:t>do the students think helped them learn?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457200"/>
            <a:ext cx="7543800" cy="914400"/>
          </a:xfrm>
        </p:spPr>
        <p:txBody>
          <a:bodyPr/>
          <a:lstStyle/>
          <a:p>
            <a:pPr algn="ctr"/>
            <a:r>
              <a:rPr lang="en-US" sz="3600" b="1" dirty="0" smtClean="0"/>
              <a:t>What is the SALG?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5989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72439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en-US" sz="2400" b="1" dirty="0" smtClean="0">
                <a:latin typeface="+mj-lt"/>
              </a:rPr>
              <a:t>The SALG-M …</a:t>
            </a:r>
          </a:p>
          <a:p>
            <a:pPr marL="18288" indent="0">
              <a:buNone/>
            </a:pPr>
            <a:endParaRPr lang="en-US" sz="2400" b="1" dirty="0"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… is a customized version of the SALG designed for use in </a:t>
            </a:r>
            <a:r>
              <a:rPr lang="en-US" sz="2400" b="1" dirty="0" smtClean="0">
                <a:effectLst/>
                <a:latin typeface="+mj-lt"/>
              </a:rPr>
              <a:t>undergraduate </a:t>
            </a:r>
            <a:r>
              <a:rPr lang="en-US" sz="2400" b="1" dirty="0">
                <a:effectLst/>
                <a:latin typeface="+mj-lt"/>
              </a:rPr>
              <a:t>mathematics </a:t>
            </a:r>
            <a:r>
              <a:rPr lang="en-US" sz="2400" b="1" dirty="0" smtClean="0">
                <a:effectLst/>
                <a:latin typeface="+mj-lt"/>
              </a:rPr>
              <a:t>courses</a:t>
            </a:r>
          </a:p>
          <a:p>
            <a:r>
              <a:rPr lang="en-US" sz="2400" b="1" dirty="0" smtClean="0">
                <a:effectLst/>
                <a:latin typeface="+mj-lt"/>
              </a:rPr>
              <a:t>… is </a:t>
            </a:r>
            <a:r>
              <a:rPr lang="en-US" sz="2400" b="1" dirty="0">
                <a:effectLst/>
                <a:latin typeface="+mj-lt"/>
              </a:rPr>
              <a:t>housed </a:t>
            </a:r>
            <a:r>
              <a:rPr lang="en-US" sz="2400" b="1" dirty="0" smtClean="0">
                <a:effectLst/>
                <a:latin typeface="+mj-lt"/>
              </a:rPr>
              <a:t>on </a:t>
            </a:r>
            <a:r>
              <a:rPr lang="en-US" sz="2400" b="1" dirty="0">
                <a:effectLst/>
                <a:latin typeface="+mj-lt"/>
              </a:rPr>
              <a:t>the salgsite.org web </a:t>
            </a:r>
            <a:r>
              <a:rPr lang="en-US" sz="2400" b="1" dirty="0" smtClean="0">
                <a:effectLst/>
                <a:latin typeface="+mj-lt"/>
              </a:rPr>
              <a:t>platform</a:t>
            </a:r>
            <a:endParaRPr lang="en-US" sz="2400" b="1" dirty="0">
              <a:effectLst/>
              <a:latin typeface="+mj-lt"/>
            </a:endParaRPr>
          </a:p>
          <a:p>
            <a:r>
              <a:rPr lang="en-US" sz="2400" b="1" dirty="0" smtClean="0">
                <a:effectLst/>
                <a:latin typeface="+mj-lt"/>
              </a:rPr>
              <a:t>… allows you to set the dates of availability to students</a:t>
            </a:r>
          </a:p>
          <a:p>
            <a:r>
              <a:rPr lang="en-US" sz="2400" b="1" dirty="0" smtClean="0">
                <a:effectLst/>
                <a:latin typeface="+mj-lt"/>
              </a:rPr>
              <a:t>… allows you to set a password for each class</a:t>
            </a:r>
          </a:p>
          <a:p>
            <a:r>
              <a:rPr lang="en-US" sz="2400" b="1" dirty="0" smtClean="0">
                <a:effectLst/>
                <a:latin typeface="+mj-lt"/>
              </a:rPr>
              <a:t>… provides you with summarized or .</a:t>
            </a:r>
            <a:r>
              <a:rPr lang="en-US" sz="2400" b="1" dirty="0" err="1" smtClean="0">
                <a:effectLst/>
                <a:latin typeface="+mj-lt"/>
              </a:rPr>
              <a:t>xls</a:t>
            </a:r>
            <a:r>
              <a:rPr lang="en-US" sz="2400" b="1" dirty="0" smtClean="0">
                <a:effectLst/>
                <a:latin typeface="+mj-lt"/>
              </a:rPr>
              <a:t> files to download after the survey has closed</a:t>
            </a:r>
          </a:p>
          <a:p>
            <a:pPr marL="18288" indent="0" algn="ctr">
              <a:buNone/>
            </a:pPr>
            <a:endParaRPr lang="en-US" sz="3200" b="1" dirty="0" smtClean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457200"/>
            <a:ext cx="7543800" cy="914400"/>
          </a:xfrm>
        </p:spPr>
        <p:txBody>
          <a:bodyPr/>
          <a:lstStyle/>
          <a:p>
            <a:pPr algn="ctr"/>
            <a:r>
              <a:rPr lang="en-US" sz="3600" b="1" dirty="0" smtClean="0"/>
              <a:t>What is the SALG-M?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67717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724399"/>
          </a:xfrm>
        </p:spPr>
        <p:txBody>
          <a:bodyPr>
            <a:noAutofit/>
          </a:bodyPr>
          <a:lstStyle/>
          <a:p>
            <a:pPr marL="18288" indent="0" algn="ctr">
              <a:buNone/>
            </a:pPr>
            <a:r>
              <a:rPr lang="en-US" sz="3200" b="1" dirty="0" smtClean="0">
                <a:latin typeface="+mj-lt"/>
              </a:rPr>
              <a:t>The SALG-M Sage is a customized version of the SALG-M that includes multiple choice options and open-ended questions designed for use in </a:t>
            </a:r>
            <a:r>
              <a:rPr lang="en-US" sz="3200" b="1" dirty="0" smtClean="0">
                <a:effectLst/>
                <a:latin typeface="+mj-lt"/>
              </a:rPr>
              <a:t>undergraduate </a:t>
            </a:r>
            <a:r>
              <a:rPr lang="en-US" sz="3200" b="1" dirty="0">
                <a:effectLst/>
                <a:latin typeface="+mj-lt"/>
              </a:rPr>
              <a:t>mathematics </a:t>
            </a:r>
            <a:r>
              <a:rPr lang="en-US" sz="3200" b="1" dirty="0" smtClean="0">
                <a:effectLst/>
                <a:latin typeface="+mj-lt"/>
              </a:rPr>
              <a:t>courses using Sage.</a:t>
            </a:r>
            <a:endParaRPr lang="en-US" sz="3200" b="1" dirty="0" smtClean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457200"/>
            <a:ext cx="7543800" cy="914400"/>
          </a:xfrm>
        </p:spPr>
        <p:txBody>
          <a:bodyPr/>
          <a:lstStyle/>
          <a:p>
            <a:pPr algn="ctr"/>
            <a:r>
              <a:rPr lang="en-US" sz="3600" b="1" dirty="0" smtClean="0"/>
              <a:t>What is the SALG-M Sage?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05070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00200"/>
            <a:ext cx="7467600" cy="4724400"/>
          </a:xfrm>
        </p:spPr>
        <p:txBody>
          <a:bodyPr/>
          <a:lstStyle/>
          <a:p>
            <a:r>
              <a:rPr lang="en-US" b="1" dirty="0" smtClean="0">
                <a:latin typeface="+mj-lt"/>
              </a:rPr>
              <a:t>To date…</a:t>
            </a:r>
          </a:p>
          <a:p>
            <a:pPr marL="18288" indent="0">
              <a:buNone/>
            </a:pPr>
            <a:endParaRPr lang="en-US" b="1" dirty="0" smtClean="0">
              <a:latin typeface="+mj-lt"/>
            </a:endParaRPr>
          </a:p>
          <a:p>
            <a:pPr lvl="1"/>
            <a:r>
              <a:rPr lang="en-US" b="1" dirty="0" smtClean="0">
                <a:latin typeface="+mj-lt"/>
              </a:rPr>
              <a:t>Five instructors have used SALG-M Sage</a:t>
            </a:r>
          </a:p>
          <a:p>
            <a:pPr lvl="1"/>
            <a:r>
              <a:rPr lang="en-US" b="1" dirty="0" smtClean="0">
                <a:latin typeface="+mj-lt"/>
              </a:rPr>
              <a:t>Linear Algebra and Abstract Algebra classes</a:t>
            </a:r>
          </a:p>
          <a:p>
            <a:pPr lvl="1"/>
            <a:r>
              <a:rPr lang="en-US" b="1" dirty="0" smtClean="0">
                <a:latin typeface="+mj-lt"/>
              </a:rPr>
              <a:t>62 students </a:t>
            </a:r>
          </a:p>
          <a:p>
            <a:pPr marL="384048" lvl="1" indent="0">
              <a:buNone/>
            </a:pPr>
            <a:endParaRPr lang="en-US" b="1" dirty="0" smtClean="0">
              <a:latin typeface="+mj-lt"/>
            </a:endParaRPr>
          </a:p>
          <a:p>
            <a:pPr marL="384048" lvl="1" indent="0">
              <a:buNone/>
            </a:pPr>
            <a:endParaRPr lang="en-US" b="1" dirty="0">
              <a:latin typeface="+mj-lt"/>
            </a:endParaRPr>
          </a:p>
          <a:p>
            <a:pPr marL="384048" lvl="1" indent="0">
              <a:buNone/>
            </a:pPr>
            <a:endParaRPr lang="en-US" b="1" dirty="0">
              <a:latin typeface="+mj-lt"/>
            </a:endParaRPr>
          </a:p>
          <a:p>
            <a:r>
              <a:rPr lang="en-US" b="1" dirty="0" smtClean="0">
                <a:latin typeface="+mj-lt"/>
              </a:rPr>
              <a:t>SALG-M data is part of the UTMOST evaluation effort</a:t>
            </a:r>
          </a:p>
          <a:p>
            <a:pPr lvl="1"/>
            <a:r>
              <a:rPr lang="en-US" b="1" dirty="0" smtClean="0">
                <a:latin typeface="+mj-lt"/>
              </a:rPr>
              <a:t>Please send copies of any .</a:t>
            </a:r>
            <a:r>
              <a:rPr lang="en-US" b="1" dirty="0" err="1" smtClean="0">
                <a:latin typeface="+mj-lt"/>
              </a:rPr>
              <a:t>xls</a:t>
            </a:r>
            <a:r>
              <a:rPr lang="en-US" b="1" dirty="0" smtClean="0">
                <a:latin typeface="+mj-lt"/>
              </a:rPr>
              <a:t> files to Susan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457200"/>
            <a:ext cx="7543800" cy="914400"/>
          </a:xfrm>
        </p:spPr>
        <p:txBody>
          <a:bodyPr/>
          <a:lstStyle/>
          <a:p>
            <a:pPr algn="ctr"/>
            <a:r>
              <a:rPr lang="en-US" sz="3600" b="1" dirty="0" smtClean="0"/>
              <a:t>Current Use of SALG-M Sage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8668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7543800" cy="914400"/>
          </a:xfrm>
        </p:spPr>
        <p:txBody>
          <a:bodyPr/>
          <a:lstStyle/>
          <a:p>
            <a:pPr algn="ctr"/>
            <a:r>
              <a:rPr lang="en-US" sz="3600" dirty="0" smtClean="0"/>
              <a:t>SALG-M Sage Questions</a:t>
            </a:r>
            <a:endParaRPr lang="en-US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024848"/>
            <a:ext cx="8229600" cy="555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965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7543800" cy="914400"/>
          </a:xfrm>
        </p:spPr>
        <p:txBody>
          <a:bodyPr/>
          <a:lstStyle/>
          <a:p>
            <a:pPr algn="ctr"/>
            <a:r>
              <a:rPr lang="en-US" sz="3600" dirty="0" smtClean="0"/>
              <a:t>SALG-M Sage Questions</a:t>
            </a: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86" y="1103086"/>
            <a:ext cx="8229600" cy="5562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54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7543800" cy="914400"/>
          </a:xfrm>
        </p:spPr>
        <p:txBody>
          <a:bodyPr/>
          <a:lstStyle/>
          <a:p>
            <a:pPr algn="ctr"/>
            <a:r>
              <a:rPr lang="en-US" sz="3600" dirty="0" smtClean="0"/>
              <a:t>SALG-M Sage Questions</a:t>
            </a:r>
            <a:endParaRPr lang="en-US" sz="36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8186609" cy="5541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581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6200"/>
            <a:ext cx="7543800" cy="914400"/>
          </a:xfrm>
        </p:spPr>
        <p:txBody>
          <a:bodyPr/>
          <a:lstStyle/>
          <a:p>
            <a:pPr algn="ctr"/>
            <a:r>
              <a:rPr lang="en-US" sz="3600" dirty="0" smtClean="0"/>
              <a:t>SALG-M Sage Questions</a:t>
            </a:r>
            <a:endParaRPr lang="en-US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8186609" cy="5528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068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292</TotalTime>
  <Words>390</Words>
  <Application>Microsoft Office PowerPoint</Application>
  <PresentationFormat>On-screen Show (4:3)</PresentationFormat>
  <Paragraphs>61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Elemental</vt:lpstr>
      <vt:lpstr>SALG-M Sage Instrument</vt:lpstr>
      <vt:lpstr>What is the SALG?</vt:lpstr>
      <vt:lpstr>What is the SALG-M?</vt:lpstr>
      <vt:lpstr>What is the SALG-M Sage?</vt:lpstr>
      <vt:lpstr>Current Use of SALG-M Sage</vt:lpstr>
      <vt:lpstr>SALG-M Sage Questions</vt:lpstr>
      <vt:lpstr>SALG-M Sage Questions</vt:lpstr>
      <vt:lpstr>SALG-M Sage Questions</vt:lpstr>
      <vt:lpstr>SALG-M Sage Questions</vt:lpstr>
      <vt:lpstr>SALG-M Sage Questions</vt:lpstr>
      <vt:lpstr>SALG-M Sage Questions</vt:lpstr>
      <vt:lpstr>SALG-M Sage Questions</vt:lpstr>
      <vt:lpstr>SALG-M Sage Questions</vt:lpstr>
      <vt:lpstr>Open-Ended Sage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SALG-M Sage Instrument</dc:title>
  <dc:creator>Lynds, Susan</dc:creator>
  <cp:lastModifiedBy>Lynds, Susan</cp:lastModifiedBy>
  <cp:revision>26</cp:revision>
  <dcterms:created xsi:type="dcterms:W3CDTF">2013-06-18T17:24:07Z</dcterms:created>
  <dcterms:modified xsi:type="dcterms:W3CDTF">2013-06-20T22:02:16Z</dcterms:modified>
</cp:coreProperties>
</file>